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11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4400" smtClean="0"/>
              <a:t>ТЕМА </a:t>
            </a:r>
            <a:r>
              <a:rPr lang="ru-RU" sz="4400" smtClean="0"/>
              <a:t>11. </a:t>
            </a:r>
            <a:r>
              <a:rPr lang="ru-RU" sz="4400" dirty="0" smtClean="0"/>
              <a:t>БЮДЖЕТНО-НАЛОГОВАЯ ПОЛИТИКА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533400" indent="-533400" eaLnBrk="1" hangingPunct="1"/>
            <a:r>
              <a:rPr lang="ru-RU" smtClean="0"/>
              <a:t>Понятие и виды бюджетно-налоговой политики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685800" y="1447800"/>
            <a:ext cx="7920038" cy="1225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>
                <a:solidFill>
                  <a:srgbClr val="FF3300"/>
                </a:solidFill>
              </a:rPr>
              <a:t>Финансовая система общества –</a:t>
            </a:r>
            <a:r>
              <a:rPr lang="ru-RU">
                <a:solidFill>
                  <a:srgbClr val="FF3300"/>
                </a:solidFill>
              </a:rPr>
              <a:t> </a:t>
            </a:r>
            <a:r>
              <a:rPr lang="ru-RU"/>
              <a:t>это система отношений связанных с образованием и движением, фондов денежных средств.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2895600"/>
            <a:ext cx="316865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/>
              <a:t>Государственные</a:t>
            </a:r>
          </a:p>
          <a:p>
            <a:pPr algn="ctr"/>
            <a:r>
              <a:rPr lang="ru-RU" sz="2000" b="1"/>
              <a:t> финансы 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429000" y="2895600"/>
            <a:ext cx="2808288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/>
              <a:t>Финансы </a:t>
            </a:r>
          </a:p>
          <a:p>
            <a:pPr algn="ctr"/>
            <a:r>
              <a:rPr lang="ru-RU" sz="2000" b="1"/>
              <a:t>предприятий</a:t>
            </a:r>
            <a:r>
              <a:rPr lang="ru-RU" sz="1800" b="1"/>
              <a:t> 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6767513" y="2971800"/>
            <a:ext cx="2376487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/>
              <a:t>Финансы </a:t>
            </a:r>
          </a:p>
          <a:p>
            <a:pPr algn="ctr"/>
            <a:r>
              <a:rPr lang="ru-RU" sz="2000" b="1"/>
              <a:t>населения</a:t>
            </a:r>
            <a:r>
              <a:rPr lang="ru-RU" sz="2000"/>
              <a:t> </a:t>
            </a:r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 flipH="1">
            <a:off x="990600" y="2514600"/>
            <a:ext cx="259080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4572000" y="2590800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5562600" y="2514600"/>
            <a:ext cx="3087688" cy="427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304800" y="4953000"/>
            <a:ext cx="8583613" cy="164465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Ш"/>
            </a:pPr>
            <a:r>
              <a:rPr lang="ru-RU" sz="2000" b="1"/>
              <a:t>Государственный бюджет.</a:t>
            </a:r>
          </a:p>
          <a:p>
            <a:pPr>
              <a:buFont typeface="Wingdings" pitchFamily="2" charset="2"/>
              <a:buChar char="Ш"/>
            </a:pPr>
            <a:r>
              <a:rPr lang="ru-RU" sz="2000" b="1"/>
              <a:t>Государственный кредит.</a:t>
            </a:r>
          </a:p>
          <a:p>
            <a:pPr>
              <a:buFont typeface="Wingdings" pitchFamily="2" charset="2"/>
              <a:buChar char="Ш"/>
            </a:pPr>
            <a:r>
              <a:rPr lang="ru-RU" sz="2000" b="1"/>
              <a:t>Государственные фонды имущественного и личного страхования.</a:t>
            </a:r>
          </a:p>
          <a:p>
            <a:pPr>
              <a:buFont typeface="Wingdings" pitchFamily="2" charset="2"/>
              <a:buChar char="Ш"/>
            </a:pPr>
            <a:r>
              <a:rPr lang="ru-RU" sz="2000" b="1"/>
              <a:t>Целевые внебюджетные фонды денежные фонды </a:t>
            </a:r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>
            <a:off x="1524000" y="3810000"/>
            <a:ext cx="2879725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0" y="333375"/>
            <a:ext cx="433388" cy="698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/>
              <a:t>1.</a:t>
            </a: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609600" y="228600"/>
            <a:ext cx="8153400" cy="1076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accent2"/>
                </a:solidFill>
              </a:rPr>
              <a:t>Под </a:t>
            </a:r>
            <a:r>
              <a:rPr lang="ru-RU" b="1" i="1">
                <a:solidFill>
                  <a:schemeClr val="accent2"/>
                </a:solidFill>
              </a:rPr>
              <a:t>финансами</a:t>
            </a:r>
            <a:r>
              <a:rPr lang="ru-RU" sz="2000" b="1" i="1"/>
              <a:t> </a:t>
            </a:r>
            <a:r>
              <a:rPr lang="ru-RU" sz="2000" b="1"/>
              <a:t>понимают сложившуюся в обществе систему отношений по формированию и использованию денежных средств.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7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304800" y="762000"/>
            <a:ext cx="8305800" cy="15621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 i="1">
                <a:solidFill>
                  <a:schemeClr val="accent2"/>
                </a:solidFill>
              </a:rPr>
              <a:t>Бюджетно-налоговая политика</a:t>
            </a:r>
            <a:r>
              <a:rPr lang="ru-RU" b="1"/>
              <a:t> </a:t>
            </a:r>
            <a:r>
              <a:rPr lang="ru-RU"/>
              <a:t>- это целенаправленная деятельность государства по использованию бюджетно­финансовой системы для реализации целей социально­экономической политики </a:t>
            </a: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228600" y="3429000"/>
            <a:ext cx="8686800" cy="22828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77800">
              <a:tabLst>
                <a:tab pos="371475" algn="l"/>
              </a:tabLst>
            </a:pPr>
            <a:r>
              <a:rPr lang="ru-RU"/>
              <a:t>Основными целями бюджетно-налоговой политики являются:</a:t>
            </a:r>
          </a:p>
          <a:p>
            <a:pPr indent="177800">
              <a:buFont typeface="Wingdings" pitchFamily="2" charset="2"/>
              <a:buChar char="Ш"/>
              <a:tabLst>
                <a:tab pos="371475" algn="l"/>
              </a:tabLst>
            </a:pPr>
            <a:r>
              <a:rPr lang="ru-RU"/>
              <a:t>сглаживание колебаний экономического цикла;</a:t>
            </a:r>
          </a:p>
          <a:p>
            <a:pPr indent="177800">
              <a:buFont typeface="Wingdings" pitchFamily="2" charset="2"/>
              <a:buChar char="Ш"/>
              <a:tabLst>
                <a:tab pos="371475" algn="l"/>
              </a:tabLst>
            </a:pPr>
            <a:r>
              <a:rPr lang="ru-RU"/>
              <a:t>стабилизация темпов экономического роста;</a:t>
            </a:r>
          </a:p>
          <a:p>
            <a:pPr indent="177800">
              <a:buFont typeface="Wingdings" pitchFamily="2" charset="2"/>
              <a:buChar char="Ш"/>
              <a:tabLst>
                <a:tab pos="371475" algn="l"/>
              </a:tabLst>
            </a:pPr>
            <a:r>
              <a:rPr lang="ru-RU"/>
              <a:t>обеспечение высокого уровня занятости при низкой ин­фляции.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33400" y="304800"/>
            <a:ext cx="8280400" cy="777875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b="1" u="sng"/>
              <a:t>Ведущим</a:t>
            </a:r>
            <a:r>
              <a:rPr lang="ru-RU"/>
              <a:t> звеном бюджетно-налоговой</a:t>
            </a:r>
            <a:r>
              <a:rPr lang="ru-RU" sz="1800"/>
              <a:t> </a:t>
            </a:r>
            <a:r>
              <a:rPr lang="ru-RU"/>
              <a:t>системы является государственный бюджет.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533400" y="1295400"/>
            <a:ext cx="8320088" cy="1225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FF3300"/>
                </a:solidFill>
              </a:rPr>
              <a:t>Государственный бюджет</a:t>
            </a:r>
            <a:r>
              <a:rPr lang="ru-RU" b="1"/>
              <a:t> – это финансовый план </a:t>
            </a:r>
          </a:p>
          <a:p>
            <a:r>
              <a:rPr lang="ru-RU" b="1"/>
              <a:t>страны, т.е. план государственных расходов и </a:t>
            </a:r>
          </a:p>
          <a:p>
            <a:r>
              <a:rPr lang="ru-RU" b="1"/>
              <a:t>источников их финансового обеспечения.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609600" y="2774950"/>
            <a:ext cx="8001000" cy="1157288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800" b="1">
                <a:solidFill>
                  <a:srgbClr val="FF3300"/>
                </a:solidFill>
                <a:cs typeface="Times New Roman" pitchFamily="18" charset="0"/>
              </a:rPr>
              <a:t>Доходы</a:t>
            </a:r>
            <a:r>
              <a:rPr lang="ru-RU" sz="2000" b="1">
                <a:solidFill>
                  <a:srgbClr val="FF3300"/>
                </a:solidFill>
                <a:cs typeface="Times New Roman" pitchFamily="18" charset="0"/>
              </a:rPr>
              <a:t>  </a:t>
            </a:r>
            <a:r>
              <a:rPr lang="ru-RU" sz="2000" b="1"/>
              <a:t>бюджетов образуются за счет налоговых и неналоговых видов доходов, а также за счет безвозмездных перечислений</a:t>
            </a:r>
            <a:r>
              <a:rPr lang="ru-RU" sz="1800"/>
              <a:t> </a:t>
            </a:r>
          </a:p>
        </p:txBody>
      </p:sp>
      <p:graphicFrame>
        <p:nvGraphicFramePr>
          <p:cNvPr id="19473" name="Group 17"/>
          <p:cNvGraphicFramePr>
            <a:graphicFrameLocks noGrp="1"/>
          </p:cNvGraphicFramePr>
          <p:nvPr/>
        </p:nvGraphicFramePr>
        <p:xfrm>
          <a:off x="250825" y="4221163"/>
          <a:ext cx="8642350" cy="2011680"/>
        </p:xfrm>
        <a:graphic>
          <a:graphicData uri="http://schemas.openxmlformats.org/drawingml/2006/table">
            <a:tbl>
              <a:tblPr/>
              <a:tblGrid>
                <a:gridCol w="5462588"/>
                <a:gridCol w="3179762"/>
              </a:tblGrid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Источники поступления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Удельный вес в общей сумме доходов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Налоги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 налоговые поступления от гос. предприятии и гос. торговли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Взносы во внебюджетные фонды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75 – 85 %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 – 10 %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 – 20 %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4572000" y="3860800"/>
            <a:ext cx="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304800" y="228600"/>
            <a:ext cx="8839200" cy="6369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228600" algn="l"/>
              </a:tabLst>
            </a:pPr>
            <a:r>
              <a:rPr lang="ru-RU" b="1" i="1">
                <a:solidFill>
                  <a:schemeClr val="accent2"/>
                </a:solidFill>
              </a:rPr>
              <a:t>К основным доходам государственного бюджета относятся:</a:t>
            </a:r>
          </a:p>
          <a:p>
            <a:pPr algn="just">
              <a:tabLst>
                <a:tab pos="228600" algn="l"/>
              </a:tabLst>
            </a:pPr>
            <a:endParaRPr lang="ru-RU" b="1" i="1">
              <a:solidFill>
                <a:schemeClr val="accent2"/>
              </a:solidFill>
            </a:endParaRP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Налоги на прибыль, доходы.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Налоги на товары (работы, услуги), реализуемые на территории страны.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Налоги на товары, ввозимые на территорию страны.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Налоги, сборы и регулярные платежи за пользование природными ресурсами.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Государственная пошлина, сборы.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Доходы от внешнеэкономической деятельности.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Доходы от использования имущества, находящегося в государственной и муниципальной собственности.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Платежи при пользовании природными ресурсами.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Доходы от оказания платных услуг и компенсации затрат государства.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Доходы от продажи материальных и нематериальных активов.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Административные платежи и сборы.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Штрафы, санкции, возмещение ущерба.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sz="2000" b="1"/>
              <a:t>Прочие налоговые доходы.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09600" y="366713"/>
            <a:ext cx="8229600" cy="1216025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>
                <a:solidFill>
                  <a:srgbClr val="FF3300"/>
                </a:solidFill>
                <a:cs typeface="Times New Roman" pitchFamily="18" charset="0"/>
              </a:rPr>
              <a:t>Расходы  </a:t>
            </a:r>
            <a:r>
              <a:rPr lang="ru-RU" b="1"/>
              <a:t>это денежные средства, направляемые на финансовое обеспечение задач и функций государства и местного самоуправления</a:t>
            </a:r>
            <a:r>
              <a:rPr lang="ru-RU" sz="2000" b="1"/>
              <a:t> </a:t>
            </a:r>
          </a:p>
        </p:txBody>
      </p:sp>
      <p:graphicFrame>
        <p:nvGraphicFramePr>
          <p:cNvPr id="20506" name="Group 26"/>
          <p:cNvGraphicFramePr>
            <a:graphicFrameLocks noGrp="1"/>
          </p:cNvGraphicFramePr>
          <p:nvPr/>
        </p:nvGraphicFramePr>
        <p:xfrm>
          <a:off x="611188" y="1916113"/>
          <a:ext cx="8304212" cy="5303520"/>
        </p:xfrm>
        <a:graphic>
          <a:graphicData uri="http://schemas.openxmlformats.org/drawingml/2006/table">
            <a:tbl>
              <a:tblPr/>
              <a:tblGrid>
                <a:gridCol w="8085137"/>
                <a:gridCol w="219075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Основные направления расходования средств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457200" marR="0" lvl="0" indent="-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Капитальные расходы - часть расходов бюджета, обеспечивающая инновационную и инвестиционную деятельность государства.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457200" marR="0" lvl="0" indent="-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Tx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Текущие расходы - часть расходов бюджета, обеспечивающая текущее функционирование органов государственной власти, органов местного самоуправления и бюджетных учреждений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4343400" y="1447800"/>
            <a:ext cx="12700" cy="468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228600" y="304800"/>
            <a:ext cx="8610600" cy="61198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228600" algn="l"/>
              </a:tabLst>
            </a:pPr>
            <a:r>
              <a:rPr lang="ru-RU"/>
              <a:t>	</a:t>
            </a:r>
            <a:r>
              <a:rPr lang="ru-RU" sz="2800" b="1" i="1">
                <a:solidFill>
                  <a:schemeClr val="accent2"/>
                </a:solidFill>
              </a:rPr>
              <a:t>Основные статьи расходов государственного бюджета:</a:t>
            </a:r>
          </a:p>
          <a:p>
            <a:pPr algn="just">
              <a:tabLst>
                <a:tab pos="228600" algn="l"/>
              </a:tabLst>
            </a:pPr>
            <a:endParaRPr lang="ru-RU" sz="2800" b="1" i="1">
              <a:solidFill>
                <a:schemeClr val="accent2"/>
              </a:solidFill>
            </a:endParaRP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b="1"/>
              <a:t>Общегосударственные вопросы.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b="1"/>
              <a:t>Национальная оборона.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b="1"/>
              <a:t>Национальная безопасность и правоохранительная деятельность.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b="1"/>
              <a:t>Национальная экономика.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b="1"/>
              <a:t>Жил</a:t>
            </a:r>
            <a:r>
              <a:rPr lang="ru-RU" b="1" u="sng"/>
              <a:t>ищн</a:t>
            </a:r>
            <a:r>
              <a:rPr lang="ru-RU" b="1"/>
              <a:t>о-коммунальное хозяйство.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b="1"/>
              <a:t>Охрана окружающей среды.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b="1"/>
              <a:t>Образование.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b="1"/>
              <a:t>Культура, кинематография, средства массовой информации.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b="1"/>
              <a:t>Здравоохранение и спорт.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b="1"/>
              <a:t>Социальная политика.</a:t>
            </a:r>
          </a:p>
          <a:p>
            <a:pPr algn="just">
              <a:buClr>
                <a:schemeClr val="accent2"/>
              </a:buClr>
              <a:buFont typeface="Wingdings" pitchFamily="2" charset="2"/>
              <a:buChar char="Ш"/>
              <a:tabLst>
                <a:tab pos="228600" algn="l"/>
              </a:tabLst>
            </a:pPr>
            <a:r>
              <a:rPr lang="ru-RU" b="1"/>
              <a:t>Межбюджетные трансферты.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1752600" y="228600"/>
            <a:ext cx="6038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800" b="1">
                <a:solidFill>
                  <a:schemeClr val="accent2"/>
                </a:solidFill>
              </a:rPr>
              <a:t>ВИДЫ БЮДЖЕТНЫХ РАСХОДОВ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304800" y="1219200"/>
            <a:ext cx="8610600" cy="52165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800" b="1">
                <a:solidFill>
                  <a:schemeClr val="accent2"/>
                </a:solidFill>
              </a:rPr>
              <a:t>Бюджетные ассигнования</a:t>
            </a:r>
            <a:r>
              <a:rPr lang="ru-RU" sz="2800" b="1"/>
              <a:t> </a:t>
            </a:r>
            <a:r>
              <a:rPr lang="ru-RU" sz="2800"/>
              <a:t>- средства, предусмотренные бюджетной росписью получателю или распорядителю бюджетных средств. </a:t>
            </a:r>
          </a:p>
          <a:p>
            <a:pPr algn="just"/>
            <a:r>
              <a:rPr lang="ru-RU" sz="2800" b="1">
                <a:solidFill>
                  <a:schemeClr val="accent2"/>
                </a:solidFill>
              </a:rPr>
              <a:t>Дотация</a:t>
            </a:r>
            <a:r>
              <a:rPr lang="ru-RU" sz="2800" b="1"/>
              <a:t> </a:t>
            </a:r>
            <a:r>
              <a:rPr lang="ru-RU" sz="2800"/>
              <a:t>- бюджетные средства, предоставляемые бюджету другого уровня на безвозвратной и безвозмездной основе для покрытия текущих расходов </a:t>
            </a:r>
          </a:p>
          <a:p>
            <a:pPr algn="just"/>
            <a:r>
              <a:rPr lang="ru-RU" sz="2800" b="1">
                <a:solidFill>
                  <a:schemeClr val="accent2"/>
                </a:solidFill>
              </a:rPr>
              <a:t>Субвенция</a:t>
            </a:r>
            <a:r>
              <a:rPr lang="ru-RU" sz="2800" b="1"/>
              <a:t> </a:t>
            </a:r>
            <a:r>
              <a:rPr lang="ru-RU" sz="2800"/>
              <a:t>- средства, предоставляемые безвозмездно как бюджетам других уровней, так и юридическим лицам на осуществление определенных целевых расходов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381000" y="269875"/>
            <a:ext cx="8458200" cy="6070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800" b="1">
                <a:solidFill>
                  <a:schemeClr val="accent2"/>
                </a:solidFill>
              </a:rPr>
              <a:t>	Субсидия</a:t>
            </a:r>
            <a:r>
              <a:rPr lang="ru-RU" sz="2800" b="1"/>
              <a:t> </a:t>
            </a:r>
            <a:r>
              <a:rPr lang="ru-RU" sz="2800"/>
              <a:t>- бюджетные средства, предоставляемые бюджету другого уровня, физическому или юридическому лицу на условиях долевого финансирования целевых расходов </a:t>
            </a:r>
          </a:p>
          <a:p>
            <a:pPr algn="just"/>
            <a:endParaRPr lang="ru-RU" sz="2800"/>
          </a:p>
          <a:p>
            <a:pPr algn="just"/>
            <a:r>
              <a:rPr lang="ru-RU" sz="2800" b="1" i="1">
                <a:solidFill>
                  <a:schemeClr val="accent2"/>
                </a:solidFill>
              </a:rPr>
              <a:t>	Бюджетный кредит</a:t>
            </a:r>
            <a:r>
              <a:rPr lang="ru-RU" sz="2800" b="1"/>
              <a:t> </a:t>
            </a:r>
            <a:r>
              <a:rPr lang="ru-RU" sz="2800"/>
              <a:t>- предоставление средств другому бюджету или юридическому лицу на возвратной и возмездной основ </a:t>
            </a:r>
          </a:p>
          <a:p>
            <a:pPr algn="just"/>
            <a:endParaRPr lang="ru-RU" sz="2800"/>
          </a:p>
          <a:p>
            <a:pPr algn="just"/>
            <a:r>
              <a:rPr lang="ru-RU" sz="2800" b="1" i="1">
                <a:solidFill>
                  <a:schemeClr val="accent2"/>
                </a:solidFill>
              </a:rPr>
              <a:t>	Бюджетная ссуда</a:t>
            </a:r>
            <a:r>
              <a:rPr lang="ru-RU" sz="2800" b="1"/>
              <a:t> </a:t>
            </a:r>
            <a:r>
              <a:rPr lang="ru-RU" sz="2800"/>
              <a:t>- бюджетные средства, предоставляемые другому бюджету на возвратной, безвозмездной или возмездной основах на срок не более 6 месяцев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85800" y="3429000"/>
            <a:ext cx="7769225" cy="1320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/>
              <a:t>. </a:t>
            </a:r>
          </a:p>
          <a:p>
            <a:pPr algn="ctr"/>
            <a:r>
              <a:rPr lang="ru-RU" sz="2800" b="1"/>
              <a:t>Если доходы </a:t>
            </a:r>
            <a:r>
              <a:rPr lang="en-US" sz="2800" b="1"/>
              <a:t>&gt;</a:t>
            </a:r>
            <a:r>
              <a:rPr lang="ru-RU" sz="2800" b="1"/>
              <a:t> расходов, то - </a:t>
            </a:r>
            <a:r>
              <a:rPr lang="ru-RU" sz="2800" b="1">
                <a:solidFill>
                  <a:srgbClr val="FF3300"/>
                </a:solidFill>
              </a:rPr>
              <a:t>бюджетный </a:t>
            </a:r>
          </a:p>
          <a:p>
            <a:pPr algn="ctr"/>
            <a:r>
              <a:rPr lang="ru-RU" sz="2800" b="1">
                <a:solidFill>
                  <a:srgbClr val="FF3300"/>
                </a:solidFill>
              </a:rPr>
              <a:t>профицит</a:t>
            </a:r>
            <a:r>
              <a:rPr lang="ru-RU" sz="2800" b="1"/>
              <a:t>.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68313" y="404813"/>
            <a:ext cx="8280400" cy="955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b="1"/>
              <a:t>Разность между доходами и расходами называется </a:t>
            </a:r>
            <a:r>
              <a:rPr lang="ru-RU" sz="2800" b="1">
                <a:solidFill>
                  <a:srgbClr val="FF3300"/>
                </a:solidFill>
              </a:rPr>
              <a:t>бюджетным сальдо</a:t>
            </a:r>
            <a:r>
              <a:rPr lang="ru-RU" sz="2800" b="1"/>
              <a:t>.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11188" y="1773238"/>
            <a:ext cx="8143875" cy="955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Если расходы бюджета </a:t>
            </a:r>
            <a:r>
              <a:rPr lang="en-US" sz="2800" b="1"/>
              <a:t>&gt;</a:t>
            </a:r>
            <a:r>
              <a:rPr lang="ru-RU" sz="2800" b="1"/>
              <a:t> доходов, то формируется </a:t>
            </a:r>
            <a:r>
              <a:rPr lang="ru-RU" sz="2800" b="1">
                <a:solidFill>
                  <a:srgbClr val="FF3300"/>
                </a:solidFill>
              </a:rPr>
              <a:t>бюджетный дефицит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2150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611188" y="234950"/>
            <a:ext cx="8208962" cy="158115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b="1">
                <a:solidFill>
                  <a:srgbClr val="FF3300"/>
                </a:solidFill>
              </a:rPr>
              <a:t>Налог</a:t>
            </a:r>
            <a:r>
              <a:rPr lang="ru-RU" b="1"/>
              <a:t> -  обязательный, индивидуально безвозмездный платеж,</a:t>
            </a:r>
            <a:r>
              <a:rPr lang="ru-RU"/>
              <a:t> </a:t>
            </a:r>
            <a:r>
              <a:rPr lang="ru-RU" b="1"/>
              <a:t>это устанавливаемая законом форма отчуждения собственности физических и юридических лиц в пользу субъектов государственной или местной власти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28600" y="1976438"/>
            <a:ext cx="8412163" cy="4371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ctr"/>
            <a:r>
              <a:rPr lang="ru-RU" sz="2800" b="1">
                <a:solidFill>
                  <a:srgbClr val="FF3300"/>
                </a:solidFill>
              </a:rPr>
              <a:t>Принципы налогообложения</a:t>
            </a:r>
            <a:r>
              <a:rPr lang="ru-RU" sz="2800" b="1"/>
              <a:t>:</a:t>
            </a:r>
          </a:p>
          <a:p>
            <a:pPr marL="342900" indent="-342900" algn="just">
              <a:buFont typeface="Wingdings" pitchFamily="2" charset="2"/>
              <a:buChar char="Ш"/>
            </a:pPr>
            <a:r>
              <a:rPr lang="ru-RU" sz="2800" b="1"/>
              <a:t>безвозмездность </a:t>
            </a:r>
          </a:p>
          <a:p>
            <a:pPr marL="342900" indent="-342900" algn="just">
              <a:buFont typeface="Wingdings" pitchFamily="2" charset="2"/>
              <a:buChar char="Ш"/>
            </a:pPr>
            <a:r>
              <a:rPr lang="ru-RU" sz="2800" b="1"/>
              <a:t>безвозвратность </a:t>
            </a:r>
          </a:p>
          <a:p>
            <a:pPr marL="342900" indent="-342900" algn="just">
              <a:buFont typeface="Wingdings" pitchFamily="2" charset="2"/>
              <a:buChar char="Ш"/>
            </a:pPr>
            <a:r>
              <a:rPr lang="ru-RU" sz="2800" b="1"/>
              <a:t>Всеобщность и обязательность </a:t>
            </a:r>
          </a:p>
          <a:p>
            <a:pPr marL="342900" indent="-342900" algn="just">
              <a:buFont typeface="Wingdings" pitchFamily="2" charset="2"/>
              <a:buChar char="Ш"/>
            </a:pPr>
            <a:r>
              <a:rPr lang="ru-RU" sz="2800" b="1"/>
              <a:t>Ответственность за сокрытие доходов от налогообложения</a:t>
            </a:r>
          </a:p>
          <a:p>
            <a:pPr marL="342900" indent="-342900" algn="just">
              <a:buFont typeface="Wingdings" pitchFamily="2" charset="2"/>
              <a:buChar char="Ш"/>
            </a:pPr>
            <a:r>
              <a:rPr lang="ru-RU" sz="2800" b="1"/>
              <a:t>Справедливость и посильность уплаты налогов</a:t>
            </a:r>
          </a:p>
          <a:p>
            <a:pPr marL="342900" indent="-342900" algn="just">
              <a:buFont typeface="Wingdings" pitchFamily="2" charset="2"/>
              <a:buChar char="Ш"/>
            </a:pPr>
            <a:r>
              <a:rPr lang="ru-RU" sz="2800" b="1"/>
              <a:t>простота, понятность и удобство системы уплаты налогов</a:t>
            </a:r>
            <a:r>
              <a:rPr lang="ru-RU" sz="1800"/>
              <a:t> </a:t>
            </a:r>
          </a:p>
        </p:txBody>
      </p:sp>
      <p:sp>
        <p:nvSpPr>
          <p:cNvPr id="13316" name="Oval 5"/>
          <p:cNvSpPr>
            <a:spLocks noChangeArrowheads="1"/>
          </p:cNvSpPr>
          <p:nvPr/>
        </p:nvSpPr>
        <p:spPr bwMode="auto">
          <a:xfrm>
            <a:off x="0" y="620713"/>
            <a:ext cx="468313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/>
              <a:t>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225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381000" y="609600"/>
            <a:ext cx="8534400" cy="6070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3300"/>
                </a:solidFill>
              </a:rPr>
              <a:t>Элементы налога</a:t>
            </a:r>
            <a:r>
              <a:rPr lang="en-US" sz="2800" b="1">
                <a:solidFill>
                  <a:srgbClr val="FF3300"/>
                </a:solidFill>
              </a:rPr>
              <a:t>:</a:t>
            </a:r>
            <a:endParaRPr lang="ru-RU" sz="2800" b="1">
              <a:solidFill>
                <a:srgbClr val="FF3300"/>
              </a:solidFill>
            </a:endParaRPr>
          </a:p>
          <a:p>
            <a:r>
              <a:rPr lang="ru-RU" sz="2800" b="1">
                <a:solidFill>
                  <a:srgbClr val="FF3300"/>
                </a:solidFill>
              </a:rPr>
              <a:t>Субъект налога или налогоплательщик</a:t>
            </a:r>
            <a:r>
              <a:rPr lang="ru-RU" sz="2800" b="1"/>
              <a:t> – это организации и физические лица, на которых законом возложена обязанность платить налог.</a:t>
            </a:r>
          </a:p>
          <a:p>
            <a:r>
              <a:rPr lang="ru-RU" sz="2800" b="1">
                <a:solidFill>
                  <a:srgbClr val="FF3300"/>
                </a:solidFill>
              </a:rPr>
              <a:t>Носитель налога</a:t>
            </a:r>
            <a:r>
              <a:rPr lang="ru-RU" sz="2800" b="1"/>
              <a:t> – это лицо, которое фактически уплачивает налог.</a:t>
            </a:r>
          </a:p>
          <a:p>
            <a:r>
              <a:rPr lang="ru-RU" sz="2800" b="1">
                <a:solidFill>
                  <a:srgbClr val="FF3300"/>
                </a:solidFill>
              </a:rPr>
              <a:t>Объект налогообложения</a:t>
            </a:r>
            <a:r>
              <a:rPr lang="ru-RU" sz="2800" b="1"/>
              <a:t>  (налоговая база)– это доход или имущество, подлежащие налогообложению.</a:t>
            </a:r>
          </a:p>
          <a:p>
            <a:r>
              <a:rPr lang="ru-RU" sz="2800" b="1">
                <a:solidFill>
                  <a:srgbClr val="FF3300"/>
                </a:solidFill>
              </a:rPr>
              <a:t>Источник налога</a:t>
            </a:r>
            <a:r>
              <a:rPr lang="ru-RU" sz="2800" b="1"/>
              <a:t> – это доход, из которого уплачивается налог.</a:t>
            </a:r>
          </a:p>
          <a:p>
            <a:r>
              <a:rPr lang="ru-RU" sz="2800" b="1">
                <a:solidFill>
                  <a:srgbClr val="FF3300"/>
                </a:solidFill>
              </a:rPr>
              <a:t>Налоговая ставка </a:t>
            </a:r>
            <a:r>
              <a:rPr lang="ru-RU" sz="2800" b="1"/>
              <a:t>– это размер  налога, установленный на единицу налогообложения.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295400" y="3276600"/>
            <a:ext cx="7391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3300"/>
                </a:solidFill>
              </a:rPr>
              <a:t>Классификация налогов в зависимости:</a:t>
            </a:r>
            <a:endParaRPr lang="ru-RU" sz="1800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51275" y="187325"/>
            <a:ext cx="2222500" cy="466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3300"/>
                </a:solidFill>
              </a:rPr>
              <a:t>виды ставок</a:t>
            </a:r>
            <a:r>
              <a:rPr lang="en-US" b="1">
                <a:solidFill>
                  <a:srgbClr val="FF3300"/>
                </a:solidFill>
              </a:rPr>
              <a:t>: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219200" y="838200"/>
            <a:ext cx="2971800" cy="2209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800" b="1">
                <a:solidFill>
                  <a:srgbClr val="FF3300"/>
                </a:solidFill>
              </a:rPr>
              <a:t>Твердые ставки</a:t>
            </a:r>
            <a:r>
              <a:rPr lang="ru-RU" sz="1800" b="1"/>
              <a:t> </a:t>
            </a:r>
          </a:p>
          <a:p>
            <a:pPr algn="ctr"/>
            <a:r>
              <a:rPr lang="ru-RU" sz="1800" b="1"/>
              <a:t>не зависимо </a:t>
            </a:r>
          </a:p>
          <a:p>
            <a:pPr algn="ctr"/>
            <a:r>
              <a:rPr lang="ru-RU" sz="1800" b="1"/>
              <a:t>от дохода</a:t>
            </a:r>
          </a:p>
          <a:p>
            <a:pPr algn="ctr"/>
            <a:r>
              <a:rPr lang="ru-RU" sz="1800" b="1"/>
              <a:t>(налог на </a:t>
            </a:r>
          </a:p>
          <a:p>
            <a:pPr algn="ctr"/>
            <a:r>
              <a:rPr lang="ru-RU" sz="1800" b="1"/>
              <a:t>1 т. нефти).</a:t>
            </a:r>
          </a:p>
          <a:p>
            <a:pPr algn="ctr"/>
            <a:endParaRPr lang="ru-RU" sz="1800" b="1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4800600" y="838200"/>
            <a:ext cx="4114800" cy="2286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800" b="1">
              <a:solidFill>
                <a:srgbClr val="FF3300"/>
              </a:solidFill>
            </a:endParaRPr>
          </a:p>
          <a:p>
            <a:pPr algn="ctr"/>
            <a:r>
              <a:rPr lang="ru-RU" sz="1800" b="1">
                <a:solidFill>
                  <a:srgbClr val="FF3300"/>
                </a:solidFill>
              </a:rPr>
              <a:t>Процентные (адвалорные)</a:t>
            </a:r>
            <a:r>
              <a:rPr lang="ru-RU" sz="1800" b="1"/>
              <a:t>– налог </a:t>
            </a:r>
          </a:p>
          <a:p>
            <a:pPr algn="ctr"/>
            <a:r>
              <a:rPr lang="ru-RU" sz="1800" b="1"/>
              <a:t>выплачивается </a:t>
            </a:r>
          </a:p>
          <a:p>
            <a:pPr algn="ctr"/>
            <a:r>
              <a:rPr lang="ru-RU" sz="1800" b="1"/>
              <a:t>в виде </a:t>
            </a:r>
          </a:p>
          <a:p>
            <a:pPr algn="ctr"/>
            <a:r>
              <a:rPr lang="ru-RU" sz="1800" b="1"/>
              <a:t>определенного % </a:t>
            </a:r>
          </a:p>
          <a:p>
            <a:pPr algn="ctr"/>
            <a:r>
              <a:rPr lang="ru-RU" sz="1800" b="1"/>
              <a:t>не зависимо </a:t>
            </a:r>
          </a:p>
          <a:p>
            <a:pPr algn="ctr"/>
            <a:r>
              <a:rPr lang="ru-RU" sz="1800" b="1"/>
              <a:t>от величины дохода.</a:t>
            </a:r>
          </a:p>
          <a:p>
            <a:pPr algn="ctr"/>
            <a:endParaRPr lang="ru-RU" sz="1800" b="1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6737350" y="4572000"/>
            <a:ext cx="2406650" cy="1828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ru-RU" sz="1800" b="1">
                <a:solidFill>
                  <a:srgbClr val="FF3300"/>
                </a:solidFill>
              </a:rPr>
              <a:t>Регрессивные</a:t>
            </a:r>
            <a:r>
              <a:rPr lang="ru-RU" sz="1800" b="1"/>
              <a:t>– </a:t>
            </a:r>
          </a:p>
          <a:p>
            <a:pPr algn="just"/>
            <a:r>
              <a:rPr lang="ru-RU" sz="1800" b="1"/>
              <a:t>когда ставка </a:t>
            </a:r>
          </a:p>
          <a:p>
            <a:pPr algn="just"/>
            <a:r>
              <a:rPr lang="ru-RU" sz="1800" b="1"/>
              <a:t>падает по мере </a:t>
            </a:r>
          </a:p>
          <a:p>
            <a:pPr algn="just"/>
            <a:r>
              <a:rPr lang="ru-RU" sz="1800" b="1"/>
              <a:t>роста дохода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4038600" y="4572000"/>
            <a:ext cx="2484438" cy="1905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ru-RU" sz="1800" b="1">
                <a:solidFill>
                  <a:srgbClr val="FF3300"/>
                </a:solidFill>
              </a:rPr>
              <a:t>Прогрессивные</a:t>
            </a:r>
            <a:r>
              <a:rPr lang="ru-RU" sz="1800" b="1"/>
              <a:t>–</a:t>
            </a:r>
          </a:p>
          <a:p>
            <a:pPr algn="just"/>
            <a:r>
              <a:rPr lang="ru-RU" sz="1800" b="1"/>
              <a:t> когда величина</a:t>
            </a:r>
          </a:p>
          <a:p>
            <a:pPr algn="just"/>
            <a:r>
              <a:rPr lang="ru-RU" sz="1800" b="1"/>
              <a:t> налога возрастает</a:t>
            </a:r>
          </a:p>
          <a:p>
            <a:pPr algn="just"/>
            <a:r>
              <a:rPr lang="ru-RU" sz="1800" b="1"/>
              <a:t> по мере роста</a:t>
            </a:r>
          </a:p>
          <a:p>
            <a:pPr algn="just"/>
            <a:r>
              <a:rPr lang="ru-RU" sz="1800" b="1"/>
              <a:t> дохода</a:t>
            </a: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flipH="1">
            <a:off x="2667000" y="692150"/>
            <a:ext cx="233680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69" name="Line 11"/>
          <p:cNvSpPr>
            <a:spLocks noChangeShapeType="1"/>
          </p:cNvSpPr>
          <p:nvPr/>
        </p:nvSpPr>
        <p:spPr bwMode="auto">
          <a:xfrm>
            <a:off x="5003800" y="692150"/>
            <a:ext cx="231140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0" name="Rectangle 13"/>
          <p:cNvSpPr>
            <a:spLocks noChangeArrowheads="1"/>
          </p:cNvSpPr>
          <p:nvPr/>
        </p:nvSpPr>
        <p:spPr bwMode="auto">
          <a:xfrm>
            <a:off x="304800" y="4568825"/>
            <a:ext cx="3505200" cy="18399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000" b="1">
              <a:solidFill>
                <a:schemeClr val="accent2"/>
              </a:solidFill>
            </a:endParaRPr>
          </a:p>
          <a:p>
            <a:r>
              <a:rPr lang="ru-RU" sz="2000" b="1">
                <a:solidFill>
                  <a:schemeClr val="accent2"/>
                </a:solidFill>
              </a:rPr>
              <a:t>Пропорциональные-</a:t>
            </a:r>
          </a:p>
          <a:p>
            <a:r>
              <a:rPr lang="ru-RU" sz="2000" b="1"/>
              <a:t>когда ставка </a:t>
            </a:r>
            <a:r>
              <a:rPr lang="ru-RU" sz="1800" b="1"/>
              <a:t>равна для каждого налогоплательщика независимо от размера его доходов</a:t>
            </a:r>
            <a:r>
              <a:rPr lang="ru-RU" sz="1800"/>
              <a:t> </a:t>
            </a:r>
          </a:p>
        </p:txBody>
      </p:sp>
      <p:sp>
        <p:nvSpPr>
          <p:cNvPr id="15371" name="Line 14"/>
          <p:cNvSpPr>
            <a:spLocks noChangeShapeType="1"/>
          </p:cNvSpPr>
          <p:nvPr/>
        </p:nvSpPr>
        <p:spPr bwMode="auto">
          <a:xfrm flipH="1">
            <a:off x="2209800" y="4343400"/>
            <a:ext cx="2590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2" name="Line 15"/>
          <p:cNvSpPr>
            <a:spLocks noChangeShapeType="1"/>
          </p:cNvSpPr>
          <p:nvPr/>
        </p:nvSpPr>
        <p:spPr bwMode="auto">
          <a:xfrm>
            <a:off x="4800600" y="434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3" name="Line 16"/>
          <p:cNvSpPr>
            <a:spLocks noChangeShapeType="1"/>
          </p:cNvSpPr>
          <p:nvPr/>
        </p:nvSpPr>
        <p:spPr bwMode="auto">
          <a:xfrm>
            <a:off x="4800600" y="4343400"/>
            <a:ext cx="2743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374" name="Oval 17"/>
          <p:cNvSpPr>
            <a:spLocks noChangeArrowheads="1"/>
          </p:cNvSpPr>
          <p:nvPr/>
        </p:nvSpPr>
        <p:spPr bwMode="auto">
          <a:xfrm>
            <a:off x="2286000" y="3886200"/>
            <a:ext cx="56388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1. От ставки налога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/>
      <p:bldP spid="23556" grpId="0" animBg="1"/>
      <p:bldP spid="23557" grpId="0" animBg="1"/>
      <p:bldP spid="23558" grpId="0" animBg="1"/>
      <p:bldP spid="2355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0" y="2209800"/>
            <a:ext cx="4908550" cy="936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/>
              <a:t>3  от органа, взимающего налоги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410200" y="2286000"/>
            <a:ext cx="3313113" cy="7191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ru-RU" sz="2000" b="1"/>
              <a:t>государственные</a:t>
            </a:r>
          </a:p>
          <a:p>
            <a:pPr>
              <a:buFontTx/>
              <a:buChar char="•"/>
            </a:pPr>
            <a:r>
              <a:rPr lang="ru-RU" sz="2000" b="1"/>
              <a:t>местные</a:t>
            </a:r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0" y="3429000"/>
            <a:ext cx="4859338" cy="952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/>
              <a:t>4 от порядка использования средств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5410200" y="3352800"/>
            <a:ext cx="3311525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ru-RU" sz="2000" b="1"/>
              <a:t>общие</a:t>
            </a:r>
          </a:p>
          <a:p>
            <a:pPr>
              <a:buFontTx/>
              <a:buChar char="•"/>
            </a:pPr>
            <a:r>
              <a:rPr lang="ru-RU" sz="2000" b="1"/>
              <a:t>специальные</a:t>
            </a:r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0" y="5334000"/>
            <a:ext cx="4716463" cy="1295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/>
              <a:t>5    от объекта обложения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410200" y="4267200"/>
            <a:ext cx="3311525" cy="2374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ru-RU" sz="2000" b="1"/>
              <a:t>прямые </a:t>
            </a:r>
            <a:r>
              <a:rPr lang="ru-RU" sz="1800" b="1"/>
              <a:t>(подоходный, </a:t>
            </a:r>
          </a:p>
          <a:p>
            <a:r>
              <a:rPr lang="ru-RU" sz="1800" b="1"/>
              <a:t>на прибыль, на имущество)</a:t>
            </a:r>
          </a:p>
          <a:p>
            <a:endParaRPr lang="ru-RU" sz="2000" b="1"/>
          </a:p>
          <a:p>
            <a:pPr>
              <a:buFontTx/>
              <a:buChar char="•"/>
            </a:pPr>
            <a:r>
              <a:rPr lang="ru-RU" sz="2000" b="1"/>
              <a:t>косвенные </a:t>
            </a:r>
            <a:r>
              <a:rPr lang="ru-RU" sz="1800" b="1"/>
              <a:t>(НДС, акцизы,</a:t>
            </a:r>
          </a:p>
          <a:p>
            <a:r>
              <a:rPr lang="ru-RU" sz="1800" b="1"/>
              <a:t>налоги с продаж, </a:t>
            </a:r>
          </a:p>
          <a:p>
            <a:r>
              <a:rPr lang="ru-RU" sz="1800" b="1"/>
              <a:t>таможенные пошлины)</a:t>
            </a:r>
          </a:p>
        </p:txBody>
      </p:sp>
      <p:sp>
        <p:nvSpPr>
          <p:cNvPr id="16392" name="Line 9"/>
          <p:cNvSpPr>
            <a:spLocks noChangeShapeType="1"/>
          </p:cNvSpPr>
          <p:nvPr/>
        </p:nvSpPr>
        <p:spPr bwMode="auto">
          <a:xfrm flipV="1">
            <a:off x="4953000" y="2667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393" name="Line 10"/>
          <p:cNvSpPr>
            <a:spLocks noChangeShapeType="1"/>
          </p:cNvSpPr>
          <p:nvPr/>
        </p:nvSpPr>
        <p:spPr bwMode="auto">
          <a:xfrm>
            <a:off x="4876800" y="38100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394" name="Line 11"/>
          <p:cNvSpPr>
            <a:spLocks noChangeShapeType="1"/>
          </p:cNvSpPr>
          <p:nvPr/>
        </p:nvSpPr>
        <p:spPr bwMode="auto">
          <a:xfrm>
            <a:off x="4648200" y="5943600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88" name="Oval 12"/>
          <p:cNvSpPr>
            <a:spLocks noChangeArrowheads="1"/>
          </p:cNvSpPr>
          <p:nvPr/>
        </p:nvSpPr>
        <p:spPr bwMode="auto">
          <a:xfrm>
            <a:off x="0" y="914400"/>
            <a:ext cx="4908550" cy="936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/>
              <a:t>2  от субъекта-налогоплательщика</a:t>
            </a:r>
          </a:p>
        </p:txBody>
      </p:sp>
      <p:sp>
        <p:nvSpPr>
          <p:cNvPr id="16396" name="Rectangle 13"/>
          <p:cNvSpPr>
            <a:spLocks noChangeArrowheads="1"/>
          </p:cNvSpPr>
          <p:nvPr/>
        </p:nvSpPr>
        <p:spPr bwMode="auto">
          <a:xfrm>
            <a:off x="5334000" y="685800"/>
            <a:ext cx="3505200" cy="10763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2000" b="1"/>
              <a:t>налоги с физических лиц</a:t>
            </a:r>
            <a:r>
              <a:rPr lang="ru-RU" sz="2000"/>
              <a:t> </a:t>
            </a:r>
          </a:p>
          <a:p>
            <a:pPr>
              <a:buFontTx/>
              <a:buChar char="•"/>
            </a:pPr>
            <a:r>
              <a:rPr lang="ru-RU" sz="2000" b="1"/>
              <a:t>налоги с организаций</a:t>
            </a:r>
          </a:p>
          <a:p>
            <a:pPr>
              <a:buFontTx/>
              <a:buChar char="•"/>
            </a:pPr>
            <a:r>
              <a:rPr lang="ru-RU" sz="2000"/>
              <a:t> </a:t>
            </a:r>
            <a:r>
              <a:rPr lang="ru-RU" sz="2000" b="1"/>
              <a:t>смешанные налоги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nimBg="1"/>
      <p:bldP spid="24580" grpId="0" animBg="1"/>
      <p:bldP spid="24581" grpId="0" animBg="1"/>
      <p:bldP spid="24582" grpId="0" animBg="1"/>
      <p:bldP spid="24583" grpId="0" animBg="1"/>
      <p:bldP spid="24584" grpId="0" animBg="1"/>
      <p:bldP spid="2458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1219200" y="304800"/>
            <a:ext cx="7391400" cy="56435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3300"/>
                </a:solidFill>
              </a:rPr>
              <a:t>Функции налогов.</a:t>
            </a:r>
          </a:p>
          <a:p>
            <a:r>
              <a:rPr lang="ru-RU" sz="2800" b="1" u="sng">
                <a:solidFill>
                  <a:srgbClr val="FF3300"/>
                </a:solidFill>
              </a:rPr>
              <a:t>Фискальная</a:t>
            </a:r>
            <a:r>
              <a:rPr lang="ru-RU" sz="2800" b="1" u="sng"/>
              <a:t>.</a:t>
            </a:r>
            <a:r>
              <a:rPr lang="ru-RU" sz="2800" b="1"/>
              <a:t> Осуществляется сбор средств в бюджет.</a:t>
            </a:r>
          </a:p>
          <a:p>
            <a:endParaRPr lang="ru-RU" sz="2800" b="1"/>
          </a:p>
          <a:p>
            <a:r>
              <a:rPr lang="ru-RU" sz="2800" b="1" u="sng">
                <a:solidFill>
                  <a:srgbClr val="FF3300"/>
                </a:solidFill>
              </a:rPr>
              <a:t>Распределительная</a:t>
            </a:r>
            <a:r>
              <a:rPr lang="ru-RU" sz="2800" b="1">
                <a:solidFill>
                  <a:srgbClr val="FF3300"/>
                </a:solidFill>
              </a:rPr>
              <a:t>.</a:t>
            </a:r>
            <a:r>
              <a:rPr lang="ru-RU" sz="2800" b="1"/>
              <a:t> (Эффект Робин Гуда).</a:t>
            </a:r>
          </a:p>
          <a:p>
            <a:endParaRPr lang="ru-RU" sz="2800" b="1"/>
          </a:p>
          <a:p>
            <a:r>
              <a:rPr lang="ru-RU" sz="2800" b="1" u="sng">
                <a:solidFill>
                  <a:srgbClr val="FF3300"/>
                </a:solidFill>
              </a:rPr>
              <a:t>Стимулирующая.</a:t>
            </a:r>
            <a:r>
              <a:rPr lang="ru-RU" sz="2800" b="1"/>
              <a:t> С помощью налогов можно регулировать развитие бизнеса.</a:t>
            </a:r>
          </a:p>
          <a:p>
            <a:endParaRPr lang="ru-RU" sz="2800" b="1"/>
          </a:p>
          <a:p>
            <a:r>
              <a:rPr lang="ru-RU" sz="2800" b="1" u="sng">
                <a:solidFill>
                  <a:srgbClr val="FF3300"/>
                </a:solidFill>
              </a:rPr>
              <a:t>Контрольная.</a:t>
            </a:r>
            <a:r>
              <a:rPr lang="ru-RU" sz="2800" b="1"/>
              <a:t> Позволяет контролировать уровень дохода в обществе.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57200" y="411163"/>
            <a:ext cx="8686800" cy="946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ctr"/>
            <a:r>
              <a:rPr lang="ru-RU" sz="2800" b="1">
                <a:solidFill>
                  <a:schemeClr val="accent2"/>
                </a:solidFill>
              </a:rPr>
              <a:t>Дискреционная бюджетно-налоговая политика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81000" y="1676400"/>
            <a:ext cx="8534400" cy="15525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77800" algn="just">
              <a:tabLst>
                <a:tab pos="374650" algn="l"/>
              </a:tabLst>
            </a:pPr>
            <a:r>
              <a:rPr lang="ru-RU" b="1">
                <a:solidFill>
                  <a:schemeClr val="accent2"/>
                </a:solidFill>
              </a:rPr>
              <a:t>Дискреционная </a:t>
            </a:r>
            <a:r>
              <a:rPr lang="ru-RU"/>
              <a:t>(или активная) политика - сознательное манипулирование правительством налогами и государственными расходами с целью воздействия на экономику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04800" y="3581400"/>
            <a:ext cx="8458200" cy="30226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77800" algn="just">
              <a:tabLst>
                <a:tab pos="377825" algn="l"/>
              </a:tabLst>
            </a:pPr>
            <a:r>
              <a:rPr lang="ru-RU" b="1">
                <a:solidFill>
                  <a:schemeClr val="accent2"/>
                </a:solidFill>
              </a:rPr>
              <a:t>экспансионистская</a:t>
            </a:r>
            <a:r>
              <a:rPr lang="ru-RU" b="1"/>
              <a:t> (стимулирующая), направленная на стимулирование совокупного спроса и оживление экономического роста путем увеличения государственных расходов и снижения налогов;</a:t>
            </a:r>
          </a:p>
          <a:p>
            <a:pPr indent="177800" algn="just">
              <a:tabLst>
                <a:tab pos="377825" algn="l"/>
              </a:tabLst>
            </a:pPr>
            <a:r>
              <a:rPr lang="ru-RU" b="1">
                <a:solidFill>
                  <a:schemeClr val="accent2"/>
                </a:solidFill>
              </a:rPr>
              <a:t>рестриктивная </a:t>
            </a:r>
            <a:r>
              <a:rPr lang="ru-RU" b="1"/>
              <a:t>(сдерживающая), нацеленная на ограничение инфляционного экономического роста при помощи увеличения налогов и снижения государственных расходов</a:t>
            </a:r>
            <a:r>
              <a:rPr lang="ru-RU" sz="2000" b="1"/>
              <a:t>.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4810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3.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609600" y="563563"/>
            <a:ext cx="8305800" cy="11874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>
                <a:solidFill>
                  <a:schemeClr val="accent2"/>
                </a:solidFill>
              </a:rPr>
              <a:t>1. Мультипликатор государственных расходов</a:t>
            </a:r>
            <a:r>
              <a:rPr lang="ru-RU" b="1"/>
              <a:t> </a:t>
            </a:r>
            <a:r>
              <a:rPr lang="ru-RU"/>
              <a:t>отражает изменения в национальном производстве в результате динамики государственных расходов. </a:t>
            </a:r>
          </a:p>
        </p:txBody>
      </p:sp>
      <p:sp>
        <p:nvSpPr>
          <p:cNvPr id="19459" name="Rectangle 11"/>
          <p:cNvSpPr>
            <a:spLocks noChangeArrowheads="1"/>
          </p:cNvSpPr>
          <p:nvPr/>
        </p:nvSpPr>
        <p:spPr bwMode="auto">
          <a:xfrm>
            <a:off x="901700" y="3402013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 </a:t>
            </a:r>
            <a:endParaRPr lang="ru-RU"/>
          </a:p>
        </p:txBody>
      </p:sp>
      <p:sp>
        <p:nvSpPr>
          <p:cNvPr id="19460" name="Rectangle 12"/>
          <p:cNvSpPr>
            <a:spLocks noChangeArrowheads="1"/>
          </p:cNvSpPr>
          <p:nvPr/>
        </p:nvSpPr>
        <p:spPr bwMode="auto">
          <a:xfrm>
            <a:off x="609600" y="4114800"/>
            <a:ext cx="81057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/>
              <a:t>С целью оживления экономики и увеличения объема производства, государство должно увеличивать свои расходы. И, наоборот, в условиях перегрева экономики государство может использовать в качестве рестрикционной меры снижение государственных расходов.</a:t>
            </a:r>
          </a:p>
        </p:txBody>
      </p:sp>
      <p:sp>
        <p:nvSpPr>
          <p:cNvPr id="19461" name="Rectangle 13"/>
          <p:cNvSpPr>
            <a:spLocks noChangeArrowheads="1"/>
          </p:cNvSpPr>
          <p:nvPr/>
        </p:nvSpPr>
        <p:spPr bwMode="auto">
          <a:xfrm>
            <a:off x="457200" y="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chemeClr val="accent2"/>
                </a:solidFill>
              </a:rPr>
              <a:t>Воздействие на совокупный спрос:</a:t>
            </a:r>
          </a:p>
        </p:txBody>
      </p:sp>
      <p:pic>
        <p:nvPicPr>
          <p:cNvPr id="19462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3225" y="2057400"/>
            <a:ext cx="4143375" cy="17526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ChangeArrowheads="1"/>
          </p:cNvSpPr>
          <p:nvPr/>
        </p:nvSpPr>
        <p:spPr bwMode="auto">
          <a:xfrm>
            <a:off x="0" y="1143000"/>
            <a:ext cx="2438400" cy="831850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0850"/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 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ru-RU"/>
          </a:p>
          <a:p>
            <a:pPr indent="450850" eaLnBrk="0" hangingPunct="0"/>
            <a:endParaRPr lang="ru-RU"/>
          </a:p>
        </p:txBody>
      </p:sp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981200"/>
            <a:ext cx="7543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16"/>
          <p:cNvSpPr>
            <a:spLocks noChangeArrowheads="1"/>
          </p:cNvSpPr>
          <p:nvPr/>
        </p:nvSpPr>
        <p:spPr bwMode="auto">
          <a:xfrm>
            <a:off x="0" y="3829050"/>
            <a:ext cx="1841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800"/>
              <a:t/>
            </a:r>
            <a:br>
              <a:rPr lang="ru-RU" sz="800"/>
            </a:br>
            <a:endParaRPr lang="ru-RU" sz="1800"/>
          </a:p>
        </p:txBody>
      </p:sp>
      <p:sp>
        <p:nvSpPr>
          <p:cNvPr id="20485" name="Rectangle 17"/>
          <p:cNvSpPr>
            <a:spLocks noChangeArrowheads="1"/>
          </p:cNvSpPr>
          <p:nvPr/>
        </p:nvSpPr>
        <p:spPr bwMode="auto">
          <a:xfrm>
            <a:off x="762000" y="304800"/>
            <a:ext cx="7696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accent2"/>
                </a:solidFill>
              </a:rPr>
              <a:t>Влияние увеличения государственных расходов на выпуск продукции</a:t>
            </a:r>
          </a:p>
        </p:txBody>
      </p:sp>
      <p:sp>
        <p:nvSpPr>
          <p:cNvPr id="20486" name="AutoShape 18"/>
          <p:cNvSpPr>
            <a:spLocks noChangeArrowheads="1"/>
          </p:cNvSpPr>
          <p:nvPr/>
        </p:nvSpPr>
        <p:spPr bwMode="auto">
          <a:xfrm>
            <a:off x="381000" y="1371600"/>
            <a:ext cx="2286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7" name="AutoShape 19"/>
          <p:cNvSpPr>
            <a:spLocks noChangeArrowheads="1"/>
          </p:cNvSpPr>
          <p:nvPr/>
        </p:nvSpPr>
        <p:spPr bwMode="auto">
          <a:xfrm>
            <a:off x="914400" y="1371600"/>
            <a:ext cx="2286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381000" y="487363"/>
            <a:ext cx="8534400" cy="22828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/>
              <a:t>2 Изменение </a:t>
            </a:r>
            <a:r>
              <a:rPr lang="ru-RU" b="1">
                <a:solidFill>
                  <a:schemeClr val="accent2"/>
                </a:solidFill>
              </a:rPr>
              <a:t>суммы налогов </a:t>
            </a:r>
            <a:r>
              <a:rPr lang="ru-RU" b="1" i="1">
                <a:solidFill>
                  <a:schemeClr val="accent2"/>
                </a:solidFill>
              </a:rPr>
              <a:t>Т</a:t>
            </a:r>
            <a:r>
              <a:rPr lang="ru-RU"/>
              <a:t> также оказывает мультипликационное воздействие на равновесный уровень дохода, однако, более мягкое, т. к. налоговый мультипликатор по своей величине меньше мультипликатора государственных расходов. Он рассчитывается по формуле:</a:t>
            </a:r>
            <a:endParaRPr lang="en-US"/>
          </a:p>
        </p:txBody>
      </p:sp>
      <p:sp>
        <p:nvSpPr>
          <p:cNvPr id="21507" name="Rectangle 8"/>
          <p:cNvSpPr>
            <a:spLocks noChangeArrowheads="1"/>
          </p:cNvSpPr>
          <p:nvPr/>
        </p:nvSpPr>
        <p:spPr bwMode="auto">
          <a:xfrm>
            <a:off x="2057400" y="4541838"/>
            <a:ext cx="4600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   </a:t>
            </a:r>
            <a:r>
              <a:rPr lang="en-US" sz="2800" b="1">
                <a:solidFill>
                  <a:schemeClr val="accent2"/>
                </a:solidFill>
              </a:rPr>
              <a:t>Y = -   T </a:t>
            </a:r>
            <a:r>
              <a:rPr lang="ru-RU" sz="2800" b="1">
                <a:solidFill>
                  <a:schemeClr val="accent2"/>
                </a:solidFill>
              </a:rPr>
              <a:t>х</a:t>
            </a:r>
            <a:r>
              <a:rPr lang="en-US" sz="2800" b="1">
                <a:solidFill>
                  <a:schemeClr val="accent2"/>
                </a:solidFill>
              </a:rPr>
              <a:t> MPC/(l – MPC)</a:t>
            </a:r>
            <a:r>
              <a:rPr lang="ru-RU"/>
              <a:t> </a:t>
            </a:r>
          </a:p>
        </p:txBody>
      </p:sp>
      <p:sp>
        <p:nvSpPr>
          <p:cNvPr id="21508" name="AutoShape 9"/>
          <p:cNvSpPr>
            <a:spLocks noChangeArrowheads="1"/>
          </p:cNvSpPr>
          <p:nvPr/>
        </p:nvSpPr>
        <p:spPr bwMode="auto">
          <a:xfrm>
            <a:off x="2133600" y="4724400"/>
            <a:ext cx="2286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09" name="AutoShape 10"/>
          <p:cNvSpPr>
            <a:spLocks noChangeArrowheads="1"/>
          </p:cNvSpPr>
          <p:nvPr/>
        </p:nvSpPr>
        <p:spPr bwMode="auto">
          <a:xfrm>
            <a:off x="3200400" y="4724400"/>
            <a:ext cx="2286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0" name="Rectangle 11"/>
          <p:cNvSpPr>
            <a:spLocks noChangeArrowheads="1"/>
          </p:cNvSpPr>
          <p:nvPr/>
        </p:nvSpPr>
        <p:spPr bwMode="auto">
          <a:xfrm>
            <a:off x="533400" y="5486400"/>
            <a:ext cx="8289925" cy="8223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/>
              <a:t>Для оживления экономики государство должно снижать налоги, а для ее охлаждения – повышать</a:t>
            </a:r>
          </a:p>
        </p:txBody>
      </p:sp>
      <p:pic>
        <p:nvPicPr>
          <p:cNvPr id="21511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3048000"/>
            <a:ext cx="4714875" cy="93821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2840038" y="3240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95400"/>
            <a:ext cx="7162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838200" y="304800"/>
            <a:ext cx="7862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b="1" i="1">
                <a:solidFill>
                  <a:schemeClr val="accent2"/>
                </a:solidFill>
              </a:rPr>
              <a:t>Влияние снижения налогов на выпуск продукции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228600" y="487363"/>
            <a:ext cx="8534400" cy="26479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>
                <a:solidFill>
                  <a:schemeClr val="accent2"/>
                </a:solidFill>
              </a:rPr>
              <a:t>3  Мультипликатор сбалансированного бюджета</a:t>
            </a:r>
          </a:p>
          <a:p>
            <a:pPr algn="just"/>
            <a:r>
              <a:rPr lang="ru-RU" b="1">
                <a:solidFill>
                  <a:schemeClr val="accent2"/>
                </a:solidFill>
              </a:rPr>
              <a:t>- </a:t>
            </a:r>
            <a:r>
              <a:rPr lang="ru-RU"/>
              <a:t>Это эффект возникает, когда при увеличении государственных расходов правительство стремится сохранить сбалансированность бюджета и для этого увеличивает величину налоговых поступлений, т.е. когда величины государственных расходов и налоговых поступлений изменяются в одном направлении </a:t>
            </a: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228600" y="3581400"/>
            <a:ext cx="8302625" cy="10064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/>
              <a:t>«теорема Хаавельмо» по имени сформулировавшего его норвежского ученого </a:t>
            </a:r>
            <a:r>
              <a:rPr lang="ru-RU" sz="2000" b="1"/>
              <a:t>Трюгге Хаавельмо </a:t>
            </a:r>
            <a:r>
              <a:rPr lang="ru-RU" sz="2000"/>
              <a:t>(р. 1911), лауреата Нобелевской премии по экономике 1989 г.</a:t>
            </a:r>
          </a:p>
        </p:txBody>
      </p:sp>
      <p:sp>
        <p:nvSpPr>
          <p:cNvPr id="23556" name="Rectangle 7"/>
          <p:cNvSpPr>
            <a:spLocks noChangeArrowheads="1"/>
          </p:cNvSpPr>
          <p:nvPr/>
        </p:nvSpPr>
        <p:spPr bwMode="auto">
          <a:xfrm>
            <a:off x="304800" y="5213350"/>
            <a:ext cx="8534400" cy="1371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/>
              <a:t>при возрастании государственных расходов и налоговых поступлений на одну и ту же величину</a:t>
            </a:r>
            <a:r>
              <a:rPr lang="en-US" sz="2000"/>
              <a:t>    </a:t>
            </a:r>
            <a:r>
              <a:rPr lang="ru-RU" sz="2000"/>
              <a:t> </a:t>
            </a:r>
            <a:r>
              <a:rPr lang="en-US" sz="2000"/>
              <a:t>           </a:t>
            </a:r>
            <a:r>
              <a:rPr lang="ru-RU" sz="2000"/>
              <a:t>равновесный объем производства возрастает на ту же самую величину </a:t>
            </a:r>
          </a:p>
          <a:p>
            <a:pPr algn="just"/>
            <a:r>
              <a:rPr lang="ru-RU"/>
              <a:t>(т.е.   </a:t>
            </a:r>
            <a:r>
              <a:rPr lang="en-US" b="1">
                <a:solidFill>
                  <a:schemeClr val="accent2"/>
                </a:solidFill>
              </a:rPr>
              <a:t>Y </a:t>
            </a:r>
            <a:r>
              <a:rPr lang="ru-RU" b="1">
                <a:solidFill>
                  <a:schemeClr val="accent2"/>
                </a:solidFill>
              </a:rPr>
              <a:t>=   </a:t>
            </a:r>
            <a:r>
              <a:rPr lang="en-US" b="1">
                <a:solidFill>
                  <a:schemeClr val="accent2"/>
                </a:solidFill>
              </a:rPr>
              <a:t>G </a:t>
            </a:r>
            <a:r>
              <a:rPr lang="ru-RU" b="1">
                <a:solidFill>
                  <a:schemeClr val="accent2"/>
                </a:solidFill>
              </a:rPr>
              <a:t>=   </a:t>
            </a:r>
            <a:r>
              <a:rPr lang="en-US" b="1">
                <a:solidFill>
                  <a:schemeClr val="accent2"/>
                </a:solidFill>
              </a:rPr>
              <a:t>T</a:t>
            </a:r>
            <a:r>
              <a:rPr lang="ru-RU"/>
              <a:t>).</a:t>
            </a:r>
          </a:p>
        </p:txBody>
      </p:sp>
      <p:sp>
        <p:nvSpPr>
          <p:cNvPr id="23557" name="AutoShape 11"/>
          <p:cNvSpPr>
            <a:spLocks noChangeArrowheads="1"/>
          </p:cNvSpPr>
          <p:nvPr/>
        </p:nvSpPr>
        <p:spPr bwMode="auto">
          <a:xfrm>
            <a:off x="1676400" y="6324600"/>
            <a:ext cx="295275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8" name="AutoShape 12"/>
          <p:cNvSpPr>
            <a:spLocks noChangeArrowheads="1"/>
          </p:cNvSpPr>
          <p:nvPr/>
        </p:nvSpPr>
        <p:spPr bwMode="auto">
          <a:xfrm>
            <a:off x="2514600" y="6324600"/>
            <a:ext cx="295275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9" name="AutoShape 13"/>
          <p:cNvSpPr>
            <a:spLocks noChangeArrowheads="1"/>
          </p:cNvSpPr>
          <p:nvPr/>
        </p:nvSpPr>
        <p:spPr bwMode="auto">
          <a:xfrm>
            <a:off x="914400" y="6324600"/>
            <a:ext cx="295275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3560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9563" y="3319463"/>
            <a:ext cx="904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2888" y="3305175"/>
            <a:ext cx="10382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2888" y="3305175"/>
            <a:ext cx="10382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5638800"/>
            <a:ext cx="10382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0" y="685800"/>
            <a:ext cx="8534400" cy="11874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 i="1">
                <a:solidFill>
                  <a:schemeClr val="accent2"/>
                </a:solidFill>
              </a:rPr>
              <a:t>Кривая Лаффера</a:t>
            </a:r>
            <a:r>
              <a:rPr lang="ru-RU" b="1"/>
              <a:t> </a:t>
            </a:r>
            <a:r>
              <a:rPr lang="ru-RU"/>
              <a:t>показывает зависимость суммы налоговых поступлений в бюджет от уровня налоговой ставки </a:t>
            </a:r>
          </a:p>
        </p:txBody>
      </p:sp>
      <p:sp>
        <p:nvSpPr>
          <p:cNvPr id="24579" name="Rectangle 6"/>
          <p:cNvSpPr>
            <a:spLocks noChangeArrowheads="1"/>
          </p:cNvSpPr>
          <p:nvPr/>
        </p:nvSpPr>
        <p:spPr bwMode="auto">
          <a:xfrm>
            <a:off x="1747838" y="3433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7838" y="1981200"/>
            <a:ext cx="6405562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3132138" y="6367463"/>
            <a:ext cx="5310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>Доходы государственного бюджета </a:t>
            </a:r>
          </a:p>
        </p:txBody>
      </p:sp>
      <p:sp>
        <p:nvSpPr>
          <p:cNvPr id="24582" name="Rectangle 8"/>
          <p:cNvSpPr>
            <a:spLocks noChangeArrowheads="1"/>
          </p:cNvSpPr>
          <p:nvPr/>
        </p:nvSpPr>
        <p:spPr bwMode="auto">
          <a:xfrm>
            <a:off x="0" y="0"/>
            <a:ext cx="6792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chemeClr val="accent2"/>
                </a:solidFill>
              </a:rPr>
              <a:t>Воздействие на совокупное предложение: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1379538" y="104298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Автоматическая фискальная политика</a:t>
            </a:r>
          </a:p>
        </p:txBody>
      </p:sp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609600" y="1981200"/>
            <a:ext cx="8305800" cy="15525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accent2"/>
                </a:solidFill>
              </a:rPr>
              <a:t>Автоматическая</a:t>
            </a:r>
            <a:r>
              <a:rPr lang="ru-RU" b="1"/>
              <a:t> </a:t>
            </a:r>
            <a:r>
              <a:rPr lang="ru-RU"/>
              <a:t>(пассивная) политика, основана на использовании «встроенных стабилизаторов», которые начинают действовать при изменении экономической ситуации «автоматически»</a:t>
            </a:r>
          </a:p>
        </p:txBody>
      </p:sp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609600" y="4221163"/>
            <a:ext cx="7924800" cy="1917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/>
              <a:t>Встроенный (автоматический) стабилизатор </a:t>
            </a:r>
            <a:r>
              <a:rPr lang="ru-RU"/>
              <a:t>- это экономический механизм, позволяющий снизить амплитуду циклических колебаний уровней занятости и выпуска, не прибегая к частым изменениям экономической политики правительства.</a:t>
            </a:r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1060450" y="461963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chemeClr val="accent2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457200" y="182563"/>
            <a:ext cx="8686800" cy="15525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77800" algn="ctr">
              <a:tabLst>
                <a:tab pos="369888" algn="l"/>
              </a:tabLst>
            </a:pPr>
            <a:r>
              <a:rPr lang="ru-RU"/>
              <a:t>Главными встроенными стабилизаторами являются:</a:t>
            </a:r>
          </a:p>
          <a:p>
            <a:pPr indent="177800">
              <a:buClr>
                <a:schemeClr val="accent2"/>
              </a:buClr>
              <a:buFont typeface="Wingdings" pitchFamily="2" charset="2"/>
              <a:buChar char="ь"/>
              <a:tabLst>
                <a:tab pos="369888" algn="l"/>
              </a:tabLst>
            </a:pPr>
            <a:r>
              <a:rPr lang="ru-RU"/>
              <a:t>прогрессивное налогообложение;</a:t>
            </a:r>
          </a:p>
          <a:p>
            <a:pPr indent="177800">
              <a:buClr>
                <a:schemeClr val="accent2"/>
              </a:buClr>
              <a:buFont typeface="Wingdings" pitchFamily="2" charset="2"/>
              <a:buChar char="ь"/>
              <a:tabLst>
                <a:tab pos="369888" algn="l"/>
              </a:tabLst>
            </a:pPr>
            <a:r>
              <a:rPr lang="ru-RU"/>
              <a:t>государственные трансферты (прежде всего пособия по безработице).</a:t>
            </a: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209800"/>
            <a:ext cx="6781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2971800" y="1905000"/>
            <a:ext cx="5722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>Действие встроенных стабилизаторов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784225" y="609600"/>
            <a:ext cx="8047038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buClr>
                <a:srgbClr val="000000"/>
              </a:buClr>
              <a:buFontTx/>
              <a:buAutoNum type="arabicPeriod"/>
              <a:tabLst>
                <a:tab pos="354013" algn="l"/>
              </a:tabLst>
            </a:pPr>
            <a:r>
              <a:rPr lang="ru-RU" b="1">
                <a:solidFill>
                  <a:schemeClr val="accent2"/>
                </a:solidFill>
              </a:rPr>
              <a:t>Источники финансирования бюджетного дефицита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609600" y="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304800" y="1965325"/>
            <a:ext cx="8458200" cy="1917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FontTx/>
              <a:buChar char="•"/>
              <a:tabLst>
                <a:tab pos="377825" algn="l"/>
              </a:tabLst>
            </a:pPr>
            <a:r>
              <a:rPr lang="ru-RU" b="1"/>
              <a:t>структурный дефицит </a:t>
            </a:r>
            <a:r>
              <a:rPr lang="ru-RU"/>
              <a:t>- показывающий различие бюджетов при полной и фактической занятости. Определяется он как разность между расходами и доходами государства при полной занятости и при фактическом налогообложении.</a:t>
            </a:r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304800" y="4556125"/>
            <a:ext cx="8458200" cy="11874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FontTx/>
              <a:buChar char="•"/>
              <a:tabLst>
                <a:tab pos="374650" algn="l"/>
              </a:tabLst>
            </a:pPr>
            <a:r>
              <a:rPr lang="ru-RU" b="1"/>
              <a:t>циклический дефицит </a:t>
            </a:r>
            <a:r>
              <a:rPr lang="ru-RU"/>
              <a:t>- который оценивается как разность между фактической величиной бюджетного дефицита и структурным дефицитом.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990600" y="762000"/>
            <a:ext cx="7696200" cy="26479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77800" algn="just">
              <a:tabLst>
                <a:tab pos="366713" algn="l"/>
              </a:tabLst>
            </a:pPr>
            <a:r>
              <a:rPr lang="ru-RU"/>
              <a:t>Имеется несколько способов финансирования бюджетного дефицита. </a:t>
            </a:r>
          </a:p>
          <a:p>
            <a:pPr indent="177800" algn="just">
              <a:tabLst>
                <a:tab pos="366713" algn="l"/>
              </a:tabLst>
            </a:pPr>
            <a:r>
              <a:rPr lang="ru-RU"/>
              <a:t>Главные из них:</a:t>
            </a:r>
          </a:p>
          <a:p>
            <a:pPr indent="177800" algn="just">
              <a:buClr>
                <a:schemeClr val="accent2"/>
              </a:buClr>
              <a:buFont typeface="Wingdings" pitchFamily="2" charset="2"/>
              <a:buChar char="Ш"/>
              <a:tabLst>
                <a:tab pos="366713" algn="l"/>
              </a:tabLst>
            </a:pPr>
            <a:r>
              <a:rPr lang="ru-RU"/>
              <a:t>денежная эмиссия;</a:t>
            </a:r>
          </a:p>
          <a:p>
            <a:pPr indent="177800" algn="just">
              <a:buClr>
                <a:schemeClr val="accent2"/>
              </a:buClr>
              <a:buFont typeface="Wingdings" pitchFamily="2" charset="2"/>
              <a:buChar char="Ш"/>
              <a:tabLst>
                <a:tab pos="366713" algn="l"/>
              </a:tabLst>
            </a:pPr>
            <a:r>
              <a:rPr lang="ru-RU"/>
              <a:t>займы у Центрального банка;</a:t>
            </a:r>
          </a:p>
          <a:p>
            <a:pPr indent="177800" algn="just">
              <a:buClr>
                <a:schemeClr val="accent2"/>
              </a:buClr>
              <a:buFont typeface="Wingdings" pitchFamily="2" charset="2"/>
              <a:buChar char="Ш"/>
              <a:tabLst>
                <a:tab pos="366713" algn="l"/>
              </a:tabLst>
            </a:pPr>
            <a:r>
              <a:rPr lang="ru-RU"/>
              <a:t>займы в частном секторе и внешние заимствования.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457200" y="465138"/>
            <a:ext cx="8305800" cy="55784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77800" algn="ctr">
              <a:tabLst>
                <a:tab pos="374650" algn="l"/>
              </a:tabLst>
            </a:pPr>
            <a:r>
              <a:rPr lang="ru-RU" sz="2000" b="1"/>
              <a:t>К внутренним источникам относятся:</a:t>
            </a:r>
            <a:endParaRPr lang="ru-RU" sz="2000"/>
          </a:p>
          <a:p>
            <a:pPr indent="177800">
              <a:buClr>
                <a:schemeClr val="accent2"/>
              </a:buClr>
              <a:buFont typeface="Wingdings" pitchFamily="2" charset="2"/>
              <a:buChar char="Ш"/>
              <a:tabLst>
                <a:tab pos="374650" algn="l"/>
              </a:tabLst>
            </a:pPr>
            <a:r>
              <a:rPr lang="ru-RU" sz="2000"/>
              <a:t>государственные займы, осуществляемые путем выпуска государственных ценных бумаг;</a:t>
            </a:r>
          </a:p>
          <a:p>
            <a:pPr indent="177800">
              <a:buClr>
                <a:schemeClr val="accent2"/>
              </a:buClr>
              <a:buFont typeface="Wingdings" pitchFamily="2" charset="2"/>
              <a:buChar char="Ш"/>
              <a:tabLst>
                <a:tab pos="374650" algn="l"/>
              </a:tabLst>
            </a:pPr>
            <a:r>
              <a:rPr lang="ru-RU" sz="2000"/>
              <a:t>кредиты, получаемые правительством от кредитных ор­ганизаций, номинированные в рублях;</a:t>
            </a:r>
          </a:p>
          <a:p>
            <a:pPr indent="177800">
              <a:buClr>
                <a:schemeClr val="accent2"/>
              </a:buClr>
              <a:buFont typeface="Wingdings" pitchFamily="2" charset="2"/>
              <a:buChar char="Ш"/>
              <a:tabLst>
                <a:tab pos="374650" algn="l"/>
              </a:tabLst>
            </a:pPr>
            <a:r>
              <a:rPr lang="ru-RU" sz="2000"/>
              <a:t>бюджетные ссуды и бюджетные кредиты, полученные от бюджетов других уровней;</a:t>
            </a:r>
          </a:p>
          <a:p>
            <a:pPr indent="177800">
              <a:buClr>
                <a:schemeClr val="accent2"/>
              </a:buClr>
              <a:buFont typeface="Wingdings" pitchFamily="2" charset="2"/>
              <a:buChar char="Ш"/>
              <a:tabLst>
                <a:tab pos="374650" algn="l"/>
              </a:tabLst>
            </a:pPr>
            <a:r>
              <a:rPr lang="ru-RU" sz="2000"/>
              <a:t>поступления от продажи государственного имущества (приватизации);</a:t>
            </a:r>
          </a:p>
          <a:p>
            <a:pPr indent="177800">
              <a:buClr>
                <a:schemeClr val="accent2"/>
              </a:buClr>
              <a:buFont typeface="Wingdings" pitchFamily="2" charset="2"/>
              <a:buChar char="Ш"/>
              <a:tabLst>
                <a:tab pos="374650" algn="l"/>
              </a:tabLst>
            </a:pPr>
            <a:r>
              <a:rPr lang="ru-RU" sz="2000"/>
              <a:t>остатки по государственным запасам и резервам;</a:t>
            </a:r>
          </a:p>
          <a:p>
            <a:pPr indent="177800">
              <a:buClr>
                <a:schemeClr val="accent2"/>
              </a:buClr>
              <a:buFont typeface="Wingdings" pitchFamily="2" charset="2"/>
              <a:buChar char="Ш"/>
              <a:tabLst>
                <a:tab pos="374650" algn="l"/>
              </a:tabLst>
            </a:pPr>
            <a:r>
              <a:rPr lang="ru-RU" sz="2000"/>
              <a:t>профициты прошлых лет.</a:t>
            </a:r>
          </a:p>
          <a:p>
            <a:pPr indent="177800" algn="ctr">
              <a:tabLst>
                <a:tab pos="374650" algn="l"/>
              </a:tabLst>
            </a:pPr>
            <a:r>
              <a:rPr lang="ru-RU" sz="2000" b="1"/>
              <a:t>Внешние источники </a:t>
            </a:r>
            <a:r>
              <a:rPr lang="ru-RU" sz="2000"/>
              <a:t>финансирования бюджетного дефицита включают:</a:t>
            </a:r>
          </a:p>
          <a:p>
            <a:pPr indent="177800">
              <a:buClr>
                <a:schemeClr val="accent2"/>
              </a:buClr>
              <a:buFont typeface="Wingdings" pitchFamily="2" charset="2"/>
              <a:buChar char="Ш"/>
              <a:tabLst>
                <a:tab pos="374650" algn="l"/>
              </a:tabLst>
            </a:pPr>
            <a:r>
              <a:rPr lang="ru-RU" sz="2000"/>
              <a:t>государственные займы, осуществляемые в иностранной валюте путем выпуска государственных ценных бумаг;</a:t>
            </a:r>
          </a:p>
          <a:p>
            <a:pPr indent="177800">
              <a:buClr>
                <a:schemeClr val="accent2"/>
              </a:buClr>
              <a:buFont typeface="Wingdings" pitchFamily="2" charset="2"/>
              <a:buChar char="Ш"/>
              <a:tabLst>
                <a:tab pos="374650" algn="l"/>
              </a:tabLst>
            </a:pPr>
            <a:r>
              <a:rPr lang="ru-RU" sz="2000"/>
              <a:t>кредиты правительств иностранных государств, банков и фирм, международных финансовых организаций, выра­женные в иностранной валюте.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914400" y="381000"/>
            <a:ext cx="710565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buClr>
                <a:srgbClr val="000000"/>
              </a:buClr>
              <a:buFontTx/>
              <a:buAutoNum type="arabicPeriod"/>
              <a:tabLst>
                <a:tab pos="354013" algn="l"/>
              </a:tabLst>
            </a:pPr>
            <a:r>
              <a:rPr lang="ru-RU"/>
              <a:t>Государственный долг и способы его погашения</a:t>
            </a:r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381000" y="1219200"/>
            <a:ext cx="8458200" cy="52038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i="1">
                <a:solidFill>
                  <a:schemeClr val="accent2"/>
                </a:solidFill>
              </a:rPr>
              <a:t>Государственный долг</a:t>
            </a:r>
            <a:r>
              <a:rPr lang="ru-RU" b="1"/>
              <a:t> </a:t>
            </a:r>
            <a:r>
              <a:rPr lang="ru-RU"/>
              <a:t>- это обязательства, возникающие из государственных или муниципальных займов (заимствований), а также принятых на себя государством гарантий по обязательствам третьих лиц или обязательств третьих лиц.</a:t>
            </a:r>
          </a:p>
          <a:p>
            <a:pPr algn="just"/>
            <a:r>
              <a:rPr lang="ru-RU"/>
              <a:t>Под </a:t>
            </a:r>
            <a:r>
              <a:rPr lang="ru-RU" b="1" i="1">
                <a:solidFill>
                  <a:schemeClr val="accent2"/>
                </a:solidFill>
              </a:rPr>
              <a:t>обслуживанием государственного долга</a:t>
            </a:r>
            <a:r>
              <a:rPr lang="ru-RU" b="1"/>
              <a:t> </a:t>
            </a:r>
            <a:r>
              <a:rPr lang="ru-RU"/>
              <a:t>понимается сумма выплат процентов по нему, а также частичное пог</a:t>
            </a:r>
            <a:r>
              <a:rPr lang="ru-RU" u="sng"/>
              <a:t>аш</a:t>
            </a:r>
            <a:r>
              <a:rPr lang="ru-RU"/>
              <a:t>ение основной суммы долга.</a:t>
            </a:r>
          </a:p>
          <a:p>
            <a:pPr algn="just"/>
            <a:r>
              <a:rPr lang="ru-RU" b="1" i="1">
                <a:solidFill>
                  <a:schemeClr val="accent2"/>
                </a:solidFill>
              </a:rPr>
              <a:t>Внешний долг</a:t>
            </a:r>
            <a:r>
              <a:rPr lang="ru-RU" b="1"/>
              <a:t> </a:t>
            </a:r>
            <a:r>
              <a:rPr lang="ru-RU"/>
              <a:t>составляют долговые обязательства перед физическими и юридическими лицами, иностранными государствами и международными организациями, выраженные в иностранной валюте.</a:t>
            </a:r>
          </a:p>
          <a:p>
            <a:pPr algn="just"/>
            <a:r>
              <a:rPr lang="ru-RU"/>
              <a:t> </a:t>
            </a:r>
            <a:r>
              <a:rPr lang="ru-RU" b="1" i="1">
                <a:solidFill>
                  <a:schemeClr val="accent2"/>
                </a:solidFill>
              </a:rPr>
              <a:t>Внутренний долг</a:t>
            </a:r>
            <a:r>
              <a:rPr lang="ru-RU" b="1"/>
              <a:t> </a:t>
            </a:r>
            <a:r>
              <a:rPr lang="ru-RU"/>
              <a:t>- это долговые обязательства, выраженные в национальной валюте.</a:t>
            </a:r>
          </a:p>
        </p:txBody>
      </p:sp>
      <p:sp>
        <p:nvSpPr>
          <p:cNvPr id="30724" name="Rectangle 6"/>
          <p:cNvSpPr>
            <a:spLocks noChangeArrowheads="1"/>
          </p:cNvSpPr>
          <p:nvPr/>
        </p:nvSpPr>
        <p:spPr bwMode="auto">
          <a:xfrm>
            <a:off x="685800" y="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chemeClr val="accent2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304800" y="909638"/>
            <a:ext cx="8229600" cy="5143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77800" algn="ctr">
              <a:tabLst>
                <a:tab pos="384175" algn="l"/>
              </a:tabLst>
            </a:pPr>
            <a:r>
              <a:rPr lang="ru-RU" b="1"/>
              <a:t>Оценка государственного долга </a:t>
            </a:r>
            <a:r>
              <a:rPr lang="ru-RU"/>
              <a:t>осуществляется с помощью следующих показателей:</a:t>
            </a:r>
          </a:p>
          <a:p>
            <a:pPr indent="177800" algn="just">
              <a:tabLst>
                <a:tab pos="384175" algn="l"/>
              </a:tabLst>
            </a:pPr>
            <a:r>
              <a:rPr lang="ru-RU" b="1">
                <a:solidFill>
                  <a:schemeClr val="accent2"/>
                </a:solidFill>
              </a:rPr>
              <a:t>1. </a:t>
            </a:r>
            <a:r>
              <a:rPr lang="ru-RU"/>
              <a:t>Отношение общей величины долга к объему ВВП.</a:t>
            </a:r>
          </a:p>
          <a:p>
            <a:pPr indent="177800" algn="just">
              <a:tabLst>
                <a:tab pos="384175" algn="l"/>
              </a:tabLst>
            </a:pPr>
            <a:r>
              <a:rPr lang="ru-RU" b="1">
                <a:solidFill>
                  <a:schemeClr val="accent2"/>
                </a:solidFill>
              </a:rPr>
              <a:t>2.</a:t>
            </a:r>
            <a:r>
              <a:rPr lang="ru-RU"/>
              <a:t> Коэффициент фактического обслуживания долга - отношение величины средств, направляемых на обслуживание долга (частичное погашение долга и выплаты процентов по нему), к расходам бюджета. Если значение указанного показателя превышает 20%, тяжесть долга трактуется как чрезмерно высокая и даже критическая; </a:t>
            </a:r>
          </a:p>
          <a:p>
            <a:pPr indent="177800" algn="just">
              <a:tabLst>
                <a:tab pos="384175" algn="l"/>
              </a:tabLst>
            </a:pPr>
            <a:r>
              <a:rPr lang="ru-RU" sz="2000" i="1"/>
              <a:t>приемлемое значение указанного показателя - от 10 до 20%.</a:t>
            </a:r>
          </a:p>
          <a:p>
            <a:pPr indent="177800" algn="just">
              <a:tabLst>
                <a:tab pos="384175" algn="l"/>
              </a:tabLst>
            </a:pPr>
            <a:r>
              <a:rPr lang="ru-RU" b="1">
                <a:solidFill>
                  <a:schemeClr val="accent2"/>
                </a:solidFill>
              </a:rPr>
              <a:t>3.</a:t>
            </a:r>
            <a:r>
              <a:rPr lang="ru-RU"/>
              <a:t> Коэффициент обслуживания внешнего долга - отношение расходов по обслуживанию внешнего долга к объему экспорта.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533400" y="1447800"/>
            <a:ext cx="8001000" cy="37433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77800" algn="ctr">
              <a:tabLst>
                <a:tab pos="366713" algn="l"/>
              </a:tabLst>
            </a:pPr>
            <a:r>
              <a:rPr lang="ru-RU" b="1">
                <a:solidFill>
                  <a:schemeClr val="accent2"/>
                </a:solidFill>
              </a:rPr>
              <a:t>Резервы сокращения государственного долга</a:t>
            </a:r>
            <a:r>
              <a:rPr lang="ru-RU"/>
              <a:t>  включают:</a:t>
            </a:r>
          </a:p>
          <a:p>
            <a:pPr indent="177800" algn="just">
              <a:buClr>
                <a:schemeClr val="hlink"/>
              </a:buClr>
              <a:buFont typeface="Wingdings" pitchFamily="2" charset="2"/>
              <a:buChar char="v"/>
              <a:tabLst>
                <a:tab pos="366713" algn="l"/>
              </a:tabLst>
            </a:pPr>
            <a:r>
              <a:rPr lang="ru-RU"/>
              <a:t>положительное сальдо текущего платежного баланса;</a:t>
            </a:r>
          </a:p>
          <a:p>
            <a:pPr indent="177800" algn="just">
              <a:buClr>
                <a:schemeClr val="hlink"/>
              </a:buClr>
              <a:buFont typeface="Wingdings" pitchFamily="2" charset="2"/>
              <a:buChar char="v"/>
              <a:tabLst>
                <a:tab pos="366713" algn="l"/>
              </a:tabLst>
            </a:pPr>
            <a:r>
              <a:rPr lang="ru-RU"/>
              <a:t>иностранные инвестиции и долги иностранных государств нашей стране. </a:t>
            </a:r>
          </a:p>
          <a:p>
            <a:pPr indent="177800" algn="just">
              <a:buClr>
                <a:schemeClr val="hlink"/>
              </a:buClr>
              <a:buFont typeface="Wingdings" pitchFamily="2" charset="2"/>
              <a:buChar char="v"/>
              <a:tabLst>
                <a:tab pos="366713" algn="l"/>
              </a:tabLst>
            </a:pPr>
            <a:r>
              <a:rPr lang="ru-RU"/>
              <a:t>сокращение оттока капиталов и возвращение уже вывезенных средств обратно </a:t>
            </a:r>
          </a:p>
          <a:p>
            <a:pPr indent="177800" algn="just">
              <a:buClr>
                <a:schemeClr val="hlink"/>
              </a:buClr>
              <a:buFont typeface="Wingdings" pitchFamily="2" charset="2"/>
              <a:buChar char="v"/>
              <a:tabLst>
                <a:tab pos="366713" algn="l"/>
              </a:tabLst>
            </a:pPr>
            <a:r>
              <a:rPr lang="ru-RU"/>
              <a:t>реструктуризация долга;</a:t>
            </a:r>
          </a:p>
          <a:p>
            <a:pPr indent="177800" algn="just">
              <a:buClr>
                <a:schemeClr val="hlink"/>
              </a:buClr>
              <a:buFont typeface="Wingdings" pitchFamily="2" charset="2"/>
              <a:buChar char="v"/>
              <a:tabLst>
                <a:tab pos="366713" algn="l"/>
              </a:tabLst>
            </a:pPr>
            <a:r>
              <a:rPr lang="ru-RU"/>
              <a:t>конверсия долга.</a:t>
            </a:r>
          </a:p>
        </p:txBody>
      </p:sp>
      <p:sp>
        <p:nvSpPr>
          <p:cNvPr id="32771" name="Rectangle 6"/>
          <p:cNvSpPr>
            <a:spLocks noChangeArrowheads="1"/>
          </p:cNvSpPr>
          <p:nvPr/>
        </p:nvSpPr>
        <p:spPr bwMode="auto">
          <a:xfrm>
            <a:off x="7178675" y="3182938"/>
            <a:ext cx="18415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77800" algn="ctr">
              <a:tabLst>
                <a:tab pos="366713" algn="l"/>
              </a:tabLst>
            </a:pPr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609600" y="2921000"/>
            <a:ext cx="8224838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1518</Words>
  <PresentationFormat>Экран (4:3)</PresentationFormat>
  <Paragraphs>215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Office Theme</vt:lpstr>
      <vt:lpstr>ТЕМА 11. БЮДЖЕТНО-НАЛОГОВАЯ ПОЛИТИКА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11. БЮДЖЕТНО-НАЛОГОВАЯ ПОЛИТИКА</dc:title>
  <dc:creator>Алия Кабдулшарипова</dc:creator>
  <cp:lastModifiedBy>User</cp:lastModifiedBy>
  <cp:revision>1</cp:revision>
  <dcterms:created xsi:type="dcterms:W3CDTF">2022-08-24T16:10:53Z</dcterms:created>
  <dcterms:modified xsi:type="dcterms:W3CDTF">2022-10-20T17:22:16Z</dcterms:modified>
</cp:coreProperties>
</file>